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2" r:id="rId10"/>
    <p:sldId id="272" r:id="rId11"/>
    <p:sldId id="264" r:id="rId12"/>
    <p:sldId id="265" r:id="rId13"/>
    <p:sldId id="266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경호" initials="김경" lastIdx="1" clrIdx="0">
    <p:extLst>
      <p:ext uri="{19B8F6BF-5375-455C-9EA6-DF929625EA0E}">
        <p15:presenceInfo xmlns:p15="http://schemas.microsoft.com/office/powerpoint/2012/main" userId="f8c131702509a1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4E90F-FDBF-41E2-A9B3-794F19E56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A10AC3-53CE-45F4-BDFE-C97F21B1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5F83C-9006-4956-8F8A-5CB2866B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431C0-626F-4E25-A47F-D12BB875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9839D-B162-4F2A-A9A3-9BBA2B08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8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D409A-2B82-4E2B-A0B5-EA1A0C68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0F5FC4-F04B-4AED-8062-0A68A5D1B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03F79-D4F3-4102-BA32-C9CD2A80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8C46D-D65A-48C2-BBA5-2547E539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7C469-E793-437A-B7FB-420C7011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2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22DC47-8144-462A-860A-F774CB801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E8D6F8-B056-4C1E-8F93-6275A8913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B763F-C678-4EF3-83AA-7690F7E2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B0951-B822-43EE-A437-9968287E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372AD-0054-4882-ABA3-140E3EE2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BAE39-16D8-4BCA-BCA0-ED64B77A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83C9D-CBDF-4CF9-A617-B94001E9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F0342-79E5-4741-942D-562D67A4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319B8-7E8B-4FC4-848E-D5F53C69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50AF9-8E39-4547-B75A-DA3DEC6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2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0DF13-9686-43BE-9907-F97CEE0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7A76D-CE2F-4D8F-B1CF-87F419C71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F9CD9-CAC5-456F-B4DB-CF8A5E8F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5DA0C-C83C-4946-B5A7-9996D884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A7A83-BECE-4308-BFFD-68D11EDF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6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B374D-5FCF-4B0C-BE4E-ED9040EB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F35F0-57F3-4031-BAC3-09370FEDD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40023-8EB4-4F54-AC2E-20B7B5E4B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757B-F41C-4607-AC7A-D5B6E899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A198D-B4AF-4768-BFFD-0EC0B1D1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DA84A-66ED-44FB-8A91-4D28DB15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2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969C-71F7-4EB9-AA4B-4D45BFA6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E9FD9-DC07-41EB-AF9C-29C692496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B623B6-96CF-4F33-B78F-5863111D9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70BE5F-A240-486B-89E0-2A3302329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283636-990A-461E-AB01-4CBE4A845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96B12F-03E7-4030-A3DF-B3D27FA9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E20FA9-4775-40EE-918A-1E29E572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CC62A-8F0F-43C2-B397-814E367A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2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6B1A2-9AF4-45A7-8278-128F518D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0D51CD-8657-46A0-A9ED-A197EC3D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92F627-8514-498A-8EA4-EEFB5F70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5ABF44-D20A-4CD7-9DAC-2760E195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7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6EEC12-16D6-4E11-9140-44C97513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693CB5-6BA8-471E-B27A-97C101C0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D0198-C288-4987-92D8-3958CD88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9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BCC6E-DCD4-440C-92E2-6B1B55A7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D5AD8-C832-4341-81C5-950B2C52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59A2F4-2B68-4E50-8CC4-4E9B520A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533EB8-F71D-4C5B-BE1F-41813FAC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C9A9-A3E5-441A-817E-E379B314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BA522-8F84-4BC4-B0CD-80651656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1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C3ED-0523-4116-A174-66B64AE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D40076-941D-42F8-BE1F-EC9CA160E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65071-5D3A-4397-B8C4-C55EF2223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94FA6-7607-4532-AC7A-B66B825D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F5518-A708-45D6-A838-D02A59C1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89931-56F7-4D2E-8EBD-0F25D782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A36C39-F93B-4542-A9A2-076CFB28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6A8FE8-785C-481E-96E8-CBA17BDFB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7511B-5FF0-41BB-BA89-426AAD0B1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52A4A-6FE4-4797-AA5D-23AAF7CC24A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2E979-4C71-4D00-9002-44691ABC8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6AD77-5A94-4F97-860A-8A0E9B3CD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F63FC-BDFE-4519-997D-A26BFDE90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j4CHqilWv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5EB23-33F1-4FAC-ABDC-DD93FF456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8131"/>
            <a:ext cx="9144000" cy="951321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AES &amp; Inline assembly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7DA497-FECD-4FDB-AB9A-6078B899B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9660"/>
            <a:ext cx="9144000" cy="1655762"/>
          </a:xfrm>
        </p:spPr>
        <p:txBody>
          <a:bodyPr/>
          <a:lstStyle/>
          <a:p>
            <a:r>
              <a:rPr lang="ko-KR" altLang="en-US" sz="3200" dirty="0"/>
              <a:t>한성대 김경호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" altLang="ko-KR" dirty="0">
                <a:hlinkClick r:id="rId2"/>
              </a:rPr>
              <a:t>https</a:t>
            </a:r>
            <a:r>
              <a:rPr lang="en" altLang="ko-KR">
                <a:hlinkClick r:id="rId2"/>
              </a:rPr>
              <a:t>://</a:t>
            </a:r>
            <a:r>
              <a:rPr lang="en" altLang="ko-KR" smtClean="0">
                <a:hlinkClick r:id="rId2"/>
              </a:rPr>
              <a:t>www.youtube.com/watch?v=gj4CHqilWvw</a:t>
            </a:r>
            <a:r>
              <a:rPr lang="en" altLang="ko-KR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46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5F256-5268-438A-977B-233D6BC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KeySchedule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3B2D97B-7546-4C71-9CF3-78215C956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994" y="3561479"/>
            <a:ext cx="630377" cy="1325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858495-CD77-4894-A33A-A237B5E5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" y="1552895"/>
            <a:ext cx="2356572" cy="1876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595078-72EC-41F9-AD57-5B4F5CBF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24" y="3561479"/>
            <a:ext cx="630377" cy="1362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332B4-FCEE-4B9A-A23E-3C7A7C5F6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115" y="1504553"/>
            <a:ext cx="691476" cy="2110583"/>
          </a:xfrm>
          <a:prstGeom prst="rect">
            <a:avLst/>
          </a:prstGeom>
        </p:spPr>
      </p:pic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542F4588-EE48-4CEA-8B6A-573A3C18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46" y="1504552"/>
            <a:ext cx="737687" cy="2110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72AE57-B2BE-48C0-AD17-CE38D7835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29" y="5382251"/>
            <a:ext cx="1613033" cy="13255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A4DD8-21F1-4438-BD64-B1CF2765E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308" y="5382251"/>
            <a:ext cx="1593829" cy="1325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6417D1-ECA6-4929-94AC-68BAC6D79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6994" y="5382249"/>
            <a:ext cx="878184" cy="1325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190FE5-1AFB-4505-8C3C-51ED0A50F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4600" y="1504552"/>
            <a:ext cx="737686" cy="2063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38462A-8E08-4EFC-ADAA-797860E7E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1495" y="1475663"/>
            <a:ext cx="737686" cy="20638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8C6B37-4F18-4D7E-BB2D-D6B19A1802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2129" y="3863340"/>
            <a:ext cx="559795" cy="17516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F8D61F-86E6-4F8A-9168-080B3870F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0864" y="3863340"/>
            <a:ext cx="558052" cy="17516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E57533-DE05-4E47-83EB-1B824EF794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4234" y="3863340"/>
            <a:ext cx="558052" cy="1751649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781DBAE4-FD68-434C-BAB4-EA180C29A58A}"/>
              </a:ext>
            </a:extLst>
          </p:cNvPr>
          <p:cNvSpPr/>
          <p:nvPr/>
        </p:nvSpPr>
        <p:spPr>
          <a:xfrm>
            <a:off x="5489698" y="2422684"/>
            <a:ext cx="338215" cy="2743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A1A35BAB-0DE5-40B1-BC8C-2BFC17A16A59}"/>
              </a:ext>
            </a:extLst>
          </p:cNvPr>
          <p:cNvSpPr/>
          <p:nvPr/>
        </p:nvSpPr>
        <p:spPr>
          <a:xfrm>
            <a:off x="5452540" y="4597482"/>
            <a:ext cx="338215" cy="2743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FB56C0F0-62D6-428E-BB93-B58EC06335EE}"/>
              </a:ext>
            </a:extLst>
          </p:cNvPr>
          <p:cNvSpPr/>
          <p:nvPr/>
        </p:nvSpPr>
        <p:spPr>
          <a:xfrm>
            <a:off x="6770548" y="2399306"/>
            <a:ext cx="338215" cy="2743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같음 기호 20">
            <a:extLst>
              <a:ext uri="{FF2B5EF4-FFF2-40B4-BE49-F238E27FC236}">
                <a16:creationId xmlns:a16="http://schemas.microsoft.com/office/drawing/2014/main" id="{8E871ABB-BF8A-4E7F-B71C-A415714B0E1B}"/>
              </a:ext>
            </a:extLst>
          </p:cNvPr>
          <p:cNvSpPr/>
          <p:nvPr/>
        </p:nvSpPr>
        <p:spPr>
          <a:xfrm>
            <a:off x="8137256" y="2378591"/>
            <a:ext cx="299269" cy="2743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같음 기호 21">
            <a:extLst>
              <a:ext uri="{FF2B5EF4-FFF2-40B4-BE49-F238E27FC236}">
                <a16:creationId xmlns:a16="http://schemas.microsoft.com/office/drawing/2014/main" id="{55D33867-C6CD-4758-89C4-A9AAC2D5E8A3}"/>
              </a:ext>
            </a:extLst>
          </p:cNvPr>
          <p:cNvSpPr/>
          <p:nvPr/>
        </p:nvSpPr>
        <p:spPr>
          <a:xfrm>
            <a:off x="6809494" y="4597482"/>
            <a:ext cx="299269" cy="2743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2204F38-E7F5-434D-9C84-C389F2F39B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6834" y="4871802"/>
            <a:ext cx="2268161" cy="17516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E34FB535-689E-4AA6-BD4A-90DB5A5025EB}"/>
              </a:ext>
            </a:extLst>
          </p:cNvPr>
          <p:cNvSpPr/>
          <p:nvPr/>
        </p:nvSpPr>
        <p:spPr>
          <a:xfrm>
            <a:off x="5489698" y="2399306"/>
            <a:ext cx="329311" cy="29769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5E74D50-D0A6-407E-84C9-CCDF81566BF3}"/>
              </a:ext>
            </a:extLst>
          </p:cNvPr>
          <p:cNvSpPr/>
          <p:nvPr/>
        </p:nvSpPr>
        <p:spPr>
          <a:xfrm>
            <a:off x="6779452" y="2387617"/>
            <a:ext cx="329311" cy="29769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90FC36B-B863-41BB-B84C-1EC5E0C9B7CF}"/>
              </a:ext>
            </a:extLst>
          </p:cNvPr>
          <p:cNvSpPr/>
          <p:nvPr/>
        </p:nvSpPr>
        <p:spPr>
          <a:xfrm>
            <a:off x="5461444" y="4574104"/>
            <a:ext cx="329311" cy="29769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6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E2CF3B-5CDB-4658-8C18-5CE87368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AC9E6B67-A321-40D9-82D7-F2ACB52C7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1765D88-754C-4A37-B023-254A6DD93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C8A6-5043-4A47-81FA-A699F48F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기본적인 </a:t>
            </a:r>
            <a:r>
              <a:rPr lang="en-US" altLang="ko-KR" dirty="0"/>
              <a:t>AVR assembly</a:t>
            </a:r>
            <a:r>
              <a:rPr lang="ko-KR" altLang="en-US" dirty="0"/>
              <a:t>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FCDC4C-B945-4926-B1ED-674B6FF62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4887"/>
            <a:ext cx="3349452" cy="4765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69729D-838C-4CB8-8C84-F2045438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213" y="1690688"/>
            <a:ext cx="5076825" cy="2311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38C50-AEAB-45C0-B514-8D28893322C5}"/>
              </a:ext>
            </a:extLst>
          </p:cNvPr>
          <p:cNvSpPr txBox="1"/>
          <p:nvPr/>
        </p:nvSpPr>
        <p:spPr>
          <a:xfrm>
            <a:off x="5400675" y="4446448"/>
            <a:ext cx="5500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함수의 매개 변수 </a:t>
            </a:r>
            <a:r>
              <a:rPr lang="en-US" altLang="ko-KR" dirty="0"/>
              <a:t>-&gt; R24,</a:t>
            </a:r>
            <a:r>
              <a:rPr lang="ko-KR" altLang="en-US" dirty="0"/>
              <a:t> </a:t>
            </a:r>
            <a:r>
              <a:rPr lang="en-US" altLang="ko-KR" dirty="0"/>
              <a:t>R25</a:t>
            </a:r>
          </a:p>
          <a:p>
            <a:r>
              <a:rPr lang="en-US" altLang="ko-KR" dirty="0"/>
              <a:t>                           R22, R23 …</a:t>
            </a:r>
          </a:p>
          <a:p>
            <a:endParaRPr lang="en-US" altLang="ko-KR" dirty="0"/>
          </a:p>
          <a:p>
            <a:r>
              <a:rPr lang="ko-KR" altLang="en-US" dirty="0"/>
              <a:t>함수의 리턴 값 </a:t>
            </a:r>
            <a:r>
              <a:rPr lang="en-US" altLang="ko-KR" dirty="0"/>
              <a:t>-&gt; R24,</a:t>
            </a:r>
            <a:r>
              <a:rPr lang="ko-KR" altLang="en-US" dirty="0"/>
              <a:t> </a:t>
            </a:r>
            <a:r>
              <a:rPr lang="en-US" altLang="ko-KR" dirty="0"/>
              <a:t>R25</a:t>
            </a:r>
          </a:p>
          <a:p>
            <a:endParaRPr lang="en-US" altLang="ko-KR" dirty="0"/>
          </a:p>
          <a:p>
            <a:r>
              <a:rPr lang="en-US" altLang="ko-KR" dirty="0"/>
              <a:t>R1 -&gt; </a:t>
            </a:r>
            <a:r>
              <a:rPr lang="ko-KR" altLang="en-US" dirty="0"/>
              <a:t>항상 </a:t>
            </a:r>
            <a:r>
              <a:rPr lang="en-US" altLang="ko-KR" dirty="0"/>
              <a:t>0 (Zero)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9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8DD857C-9A54-A646-9E62-B81D97EB2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307" y="739409"/>
            <a:ext cx="3846951" cy="5649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5021C-97C6-2E48-8C0F-6274A18B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530" y="739410"/>
            <a:ext cx="3846952" cy="5649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4EFE29-D2DE-A140-8DAF-DEFB7E01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13" y="1030275"/>
            <a:ext cx="3175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0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2660-45AC-B14C-8788-B712003D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888363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3. C &amp;</a:t>
            </a:r>
            <a:r>
              <a:rPr lang="ko-KR" altLang="en-US" dirty="0"/>
              <a:t> </a:t>
            </a: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assembly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AES </a:t>
            </a:r>
            <a:r>
              <a:rPr lang="ko-KR" altLang="en-US" dirty="0"/>
              <a:t>구현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B69D280-9445-9C4F-AEDF-B4002F3F5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047" y="1690688"/>
            <a:ext cx="2708191" cy="4530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798F94-B1F8-304A-BE0C-33EFA7B6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6" y="1470453"/>
            <a:ext cx="4088927" cy="47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8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4C64A-2E38-264F-8FFA-A14957FE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KeySchedule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165662-4EDB-534C-9814-3DFC965A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106659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136E-8BB1-FC48-B405-1B88016B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AddRoundKey</a:t>
            </a:r>
            <a:r>
              <a:rPr kumimoji="1" lang="en-US" altLang="ko-KR" dirty="0"/>
              <a:t> &amp; </a:t>
            </a:r>
            <a:r>
              <a:rPr kumimoji="1" lang="en-US" altLang="ko-KR" dirty="0" err="1"/>
              <a:t>SubBytes</a:t>
            </a:r>
            <a:r>
              <a:rPr kumimoji="1" lang="en-US" altLang="ko-KR" dirty="0"/>
              <a:t> &amp; </a:t>
            </a:r>
            <a:r>
              <a:rPr kumimoji="1" lang="en-US" altLang="ko-KR" dirty="0" err="1"/>
              <a:t>ShiftRows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E6513F-4B17-6C4F-A55B-A72D5A6BF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576"/>
            <a:ext cx="103446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F7EC6-475A-2744-8232-87DAC578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MixColumns</a:t>
            </a:r>
            <a:r>
              <a:rPr kumimoji="1" lang="en-US" altLang="ko-KR" dirty="0"/>
              <a:t> (C Ver)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50613D-8C5B-FF43-BA87-9B9C24F6F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425"/>
            <a:ext cx="10515600" cy="42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2F505-6D01-4E7B-967E-E563FD3B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3ECE5-B87B-4343-8F83-EC2F4600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AES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기본적인 </a:t>
            </a:r>
            <a:r>
              <a:rPr lang="en-US" altLang="ko-KR" dirty="0"/>
              <a:t>AVR assembly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C &amp;</a:t>
            </a:r>
            <a:r>
              <a:rPr lang="ko-KR" altLang="en-US" dirty="0"/>
              <a:t> </a:t>
            </a: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assembly</a:t>
            </a:r>
            <a:r>
              <a:rPr lang="ko-KR" altLang="en-US" dirty="0"/>
              <a:t>를 이용한 </a:t>
            </a:r>
            <a:r>
              <a:rPr lang="en-US" altLang="ko-KR" dirty="0"/>
              <a:t>AES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Atmel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를 이용한 디버깅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083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4383-8928-9442-B7C8-2F57E7F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MixColumns</a:t>
            </a:r>
            <a:r>
              <a:rPr kumimoji="1" lang="en-US" altLang="ko-KR" dirty="0"/>
              <a:t> (</a:t>
            </a:r>
            <a:r>
              <a:rPr kumimoji="1" lang="en-US" altLang="ko-KR" dirty="0" err="1"/>
              <a:t>Asm</a:t>
            </a:r>
            <a:r>
              <a:rPr kumimoji="1" lang="en-US" altLang="ko-KR" dirty="0"/>
              <a:t> Ver)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4AEAAA-9DCA-8F4F-A2A0-60708BEAB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1007"/>
            <a:ext cx="9998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66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B3211D6-CF9D-A846-B16C-34C3A17D9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70703"/>
            <a:ext cx="3764902" cy="5843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99DAE3-BE35-DF47-9543-D7D41D7F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52" y="370703"/>
            <a:ext cx="3764902" cy="5843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DF257B-8E1C-4E45-8680-B0992346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167" y="370703"/>
            <a:ext cx="2580238" cy="58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5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7DB9F-AE5D-2742-8A28-212B1A72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Inline As</a:t>
            </a:r>
            <a:r>
              <a:rPr lang="en-US" altLang="ko-KR" dirty="0"/>
              <a:t>sembly</a:t>
            </a:r>
            <a:r>
              <a:rPr lang="ko-KR" altLang="en-US" dirty="0"/>
              <a:t>의 장점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DCC9D-37A1-4C4E-A5DD-768E510F6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</a:t>
            </a:r>
            <a:r>
              <a:rPr kumimoji="1" lang="ko-KR" altLang="en-US" dirty="0"/>
              <a:t> 언어 코드에 비해 코드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상당히 줄일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-&gt; -O0 </a:t>
            </a:r>
            <a:r>
              <a:rPr kumimoji="1" lang="ko-KR" altLang="en-US" dirty="0"/>
              <a:t>기준 </a:t>
            </a:r>
            <a:r>
              <a:rPr kumimoji="1" lang="en-US" altLang="ko-KR" dirty="0" err="1"/>
              <a:t>mixcolumns</a:t>
            </a:r>
            <a:r>
              <a:rPr kumimoji="1" lang="en-US" altLang="ko-KR" dirty="0"/>
              <a:t> </a:t>
            </a:r>
            <a:r>
              <a:rPr kumimoji="1" lang="ko-KR" altLang="en-US" dirty="0"/>
              <a:t>코드 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</a:p>
          <a:p>
            <a:pPr marL="0" indent="0">
              <a:buNone/>
            </a:pPr>
            <a:r>
              <a:rPr kumimoji="1" lang="ko-KR" altLang="en-US" dirty="0"/>
              <a:t>      </a:t>
            </a:r>
            <a:r>
              <a:rPr kumimoji="1" lang="en-US" altLang="ko-KR" dirty="0"/>
              <a:t>inline Assembly </a:t>
            </a:r>
            <a:r>
              <a:rPr kumimoji="1" lang="ko-KR" altLang="en-US" dirty="0"/>
              <a:t>코드 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250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최소 메모리로 최고의 사양을 낼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44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77EF4-F55B-6F4F-BB2B-B23052C5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Atmel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 err="1"/>
              <a:t>를</a:t>
            </a:r>
            <a:r>
              <a:rPr lang="ko-KR" altLang="en-US" dirty="0"/>
              <a:t> 이용한 디버깅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9ADA84B-AC84-3A42-96BF-119239420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013" y="1880393"/>
            <a:ext cx="5309525" cy="3680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642B-655E-0D48-9F9C-44E0F58FDF3C}"/>
              </a:ext>
            </a:extLst>
          </p:cNvPr>
          <p:cNvSpPr txBox="1"/>
          <p:nvPr/>
        </p:nvSpPr>
        <p:spPr>
          <a:xfrm>
            <a:off x="6096001" y="2349950"/>
            <a:ext cx="4543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IDE = Atmel Studio 7.0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타겟 보드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Atmel 128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보드가 없기 때문에 </a:t>
            </a:r>
            <a:r>
              <a:rPr kumimoji="1" lang="en-US" altLang="ko-KR" dirty="0"/>
              <a:t>S</a:t>
            </a:r>
            <a:r>
              <a:rPr kumimoji="1" lang="en" altLang="ko-KR" dirty="0" err="1"/>
              <a:t>i</a:t>
            </a:r>
            <a:r>
              <a:rPr lang="en" altLang="ko-KR" dirty="0" err="1"/>
              <a:t>mulator</a:t>
            </a:r>
            <a:r>
              <a:rPr lang="ko-KR" altLang="en-US" dirty="0"/>
              <a:t>로 진행</a:t>
            </a:r>
            <a:endParaRPr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96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793788-C4E3-3145-9370-6F46E4CE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832"/>
            <a:ext cx="8649730" cy="5412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F2A34-D677-9149-B8C5-A2F0B5B57C4D}"/>
              </a:ext>
            </a:extLst>
          </p:cNvPr>
          <p:cNvSpPr txBox="1"/>
          <p:nvPr/>
        </p:nvSpPr>
        <p:spPr>
          <a:xfrm>
            <a:off x="8649730" y="2434281"/>
            <a:ext cx="324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소스 코드 복사 후 </a:t>
            </a:r>
            <a:r>
              <a:rPr kumimoji="1" lang="en-US" altLang="ko-KR" dirty="0" err="1"/>
              <a:t>BreakPoint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BreakPoint</a:t>
            </a:r>
            <a:r>
              <a:rPr kumimoji="1" lang="ko-KR" altLang="en-US" dirty="0"/>
              <a:t>에서 작업 중지 후 메모리 및 레지스터 값 확인</a:t>
            </a:r>
          </a:p>
        </p:txBody>
      </p:sp>
    </p:spTree>
    <p:extLst>
      <p:ext uri="{BB962C8B-B14F-4D97-AF65-F5344CB8AC3E}">
        <p14:creationId xmlns:p14="http://schemas.microsoft.com/office/powerpoint/2010/main" val="342800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C07E37-A00D-3D41-88DA-AC8D2C20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8" y="667607"/>
            <a:ext cx="5442014" cy="51771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0450BF-F454-BB42-8281-1AF5FE31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80" y="1140767"/>
            <a:ext cx="4579093" cy="1466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1C0C1-6127-2F46-B1F6-0FA673F906D9}"/>
              </a:ext>
            </a:extLst>
          </p:cNvPr>
          <p:cNvSpPr txBox="1"/>
          <p:nvPr/>
        </p:nvSpPr>
        <p:spPr>
          <a:xfrm>
            <a:off x="6623222" y="4108791"/>
            <a:ext cx="467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Simulator 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plainText</a:t>
            </a:r>
            <a:r>
              <a:rPr kumimoji="1" lang="ko-KR" altLang="en-US" dirty="0"/>
              <a:t>값과 </a:t>
            </a:r>
            <a:r>
              <a:rPr kumimoji="1" lang="en-US" altLang="ko-KR" dirty="0" err="1"/>
              <a:t>gcc</a:t>
            </a:r>
            <a:r>
              <a:rPr kumimoji="1" lang="ko-KR" altLang="en-US" dirty="0"/>
              <a:t>로 컴파일 한 </a:t>
            </a:r>
            <a:r>
              <a:rPr kumimoji="1" lang="en-US" altLang="ko-KR" dirty="0" err="1"/>
              <a:t>plainText</a:t>
            </a:r>
            <a:r>
              <a:rPr kumimoji="1" lang="ko-KR" altLang="en-US" dirty="0"/>
              <a:t> 값이 동일한 것을 확인</a:t>
            </a:r>
          </a:p>
        </p:txBody>
      </p:sp>
    </p:spTree>
    <p:extLst>
      <p:ext uri="{BB962C8B-B14F-4D97-AF65-F5344CB8AC3E}">
        <p14:creationId xmlns:p14="http://schemas.microsoft.com/office/powerpoint/2010/main" val="3479094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5AE8C-8CE8-4740-A942-656D43D5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105"/>
            <a:ext cx="10515600" cy="4351338"/>
          </a:xfrm>
        </p:spPr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sz="4400" b="1" dirty="0"/>
              <a:t>감사합니다</a:t>
            </a:r>
            <a:r>
              <a:rPr kumimoji="1" lang="en-US" altLang="ko-KR" sz="4400" b="1" dirty="0"/>
              <a:t>.</a:t>
            </a:r>
            <a:endParaRPr kumimoji="1"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75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B4D72-64D9-4E97-8FBC-20D39F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AES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ED80A-1D10-43E6-B060-2C1BF0D4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가장 많이 쓰이는 대칭형 암호화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뛰어난 안정성과 속도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AES-128, AES-192, AES-256</a:t>
            </a:r>
          </a:p>
          <a:p>
            <a:endParaRPr lang="en-US" altLang="ko-KR" dirty="0"/>
          </a:p>
          <a:p>
            <a:r>
              <a:rPr lang="en-US" altLang="ko-KR" dirty="0" err="1"/>
              <a:t>SubBytes</a:t>
            </a:r>
            <a:r>
              <a:rPr lang="en-US" altLang="ko-KR" dirty="0"/>
              <a:t>, </a:t>
            </a:r>
            <a:r>
              <a:rPr lang="en-US" altLang="ko-KR" dirty="0" err="1"/>
              <a:t>ShiftRows</a:t>
            </a:r>
            <a:r>
              <a:rPr lang="en-US" altLang="ko-KR" dirty="0"/>
              <a:t>, </a:t>
            </a:r>
            <a:r>
              <a:rPr lang="en-US" altLang="ko-KR" dirty="0" err="1"/>
              <a:t>MixColumns</a:t>
            </a:r>
            <a:r>
              <a:rPr lang="en-US" altLang="ko-KR" dirty="0"/>
              <a:t>, </a:t>
            </a:r>
            <a:r>
              <a:rPr lang="en-US" altLang="ko-KR" dirty="0" err="1"/>
              <a:t>AddRoundKey</a:t>
            </a:r>
            <a:r>
              <a:rPr lang="en-US" altLang="ko-KR" dirty="0"/>
              <a:t> </a:t>
            </a:r>
            <a:r>
              <a:rPr lang="ko-KR" altLang="en-US" dirty="0"/>
              <a:t>연산을 반복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905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0B8F17-866C-4604-9F9F-C234D4C1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0"/>
            <a:ext cx="5286375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02FEA1-4E3D-4576-BD68-C9CAD2236403}"/>
              </a:ext>
            </a:extLst>
          </p:cNvPr>
          <p:cNvCxnSpPr/>
          <p:nvPr/>
        </p:nvCxnSpPr>
        <p:spPr>
          <a:xfrm>
            <a:off x="3791824" y="1132514"/>
            <a:ext cx="897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15C0D-7059-4B68-A519-66E598E31DEF}"/>
              </a:ext>
            </a:extLst>
          </p:cNvPr>
          <p:cNvSpPr/>
          <p:nvPr/>
        </p:nvSpPr>
        <p:spPr>
          <a:xfrm>
            <a:off x="2245895" y="1010652"/>
            <a:ext cx="1545929" cy="31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KeySchedule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82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C3AF-55E2-4627-82BB-F402F41B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SubBytes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D2F396-1785-43BD-99D0-4AE20CDF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531" y="1453356"/>
            <a:ext cx="7829550" cy="5095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F9A52C-27ED-4F1F-94BD-A939932D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9097"/>
            <a:ext cx="2622554" cy="1886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A24F89-150D-4DD2-82B8-B2A55CFE6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3889"/>
            <a:ext cx="2627525" cy="188670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856EF7-F819-433D-A297-DC3EA077EB24}"/>
              </a:ext>
            </a:extLst>
          </p:cNvPr>
          <p:cNvCxnSpPr/>
          <p:nvPr/>
        </p:nvCxnSpPr>
        <p:spPr>
          <a:xfrm>
            <a:off x="1251284" y="1844842"/>
            <a:ext cx="3994484" cy="29998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DE5C5D-F3ED-4649-97AB-000B8059CF08}"/>
              </a:ext>
            </a:extLst>
          </p:cNvPr>
          <p:cNvCxnSpPr>
            <a:cxnSpLocks/>
          </p:cNvCxnSpPr>
          <p:nvPr/>
        </p:nvCxnSpPr>
        <p:spPr>
          <a:xfrm>
            <a:off x="1839606" y="1844842"/>
            <a:ext cx="7561068" cy="12512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52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020B5-97D7-4A94-9ADA-FB59B77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ShiftRows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AF6C4A-1ED8-45D9-B69C-420A971F9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80" y="2217884"/>
            <a:ext cx="3779963" cy="3451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DD65F1-5BC5-4912-B3D3-DE8E1282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59" y="2217885"/>
            <a:ext cx="4007461" cy="345116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269FE8F-8060-4447-A7DD-73DA1B251885}"/>
              </a:ext>
            </a:extLst>
          </p:cNvPr>
          <p:cNvSpPr txBox="1">
            <a:spLocks/>
          </p:cNvSpPr>
          <p:nvPr/>
        </p:nvSpPr>
        <p:spPr>
          <a:xfrm>
            <a:off x="4310743" y="1728131"/>
            <a:ext cx="3153748" cy="3879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5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95F6823-F06B-4FF0-B89A-899AFF9B738F}"/>
              </a:ext>
            </a:extLst>
          </p:cNvPr>
          <p:cNvSpPr txBox="1">
            <a:spLocks/>
          </p:cNvSpPr>
          <p:nvPr/>
        </p:nvSpPr>
        <p:spPr>
          <a:xfrm>
            <a:off x="4310743" y="2381991"/>
            <a:ext cx="3153749" cy="381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/>
          </a:p>
          <a:p>
            <a:r>
              <a:rPr lang="en-US" altLang="ko-KR" sz="2400" dirty="0"/>
              <a:t>&lt;-Rotate over 1bytes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&lt;-Rotate over 2bytes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r>
              <a:rPr lang="en-US" altLang="ko-KR" sz="2400" dirty="0"/>
              <a:t>&lt;-Rotate over 3bytes</a:t>
            </a:r>
            <a:endParaRPr lang="ko-KR" altLang="en-US" sz="24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259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6EA8B-F19E-4EC4-96CE-CAB681CE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MixColumns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1A3C14-AD05-4762-92F7-06FA957B7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4FB40-1670-421E-AB9C-AA4C7D7B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07" y="2981047"/>
            <a:ext cx="2273968" cy="1891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A8A15-94F3-459F-BB0D-C1EF4257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997" y="4213125"/>
            <a:ext cx="3096256" cy="227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F7B4A2-EC6F-4D5F-AD8E-149064B2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7" y="1392514"/>
            <a:ext cx="3096256" cy="2235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538F18-28FB-4D7E-B2B0-EE2B234C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857" y="2981047"/>
            <a:ext cx="926490" cy="1891221"/>
          </a:xfrm>
          <a:prstGeom prst="rect">
            <a:avLst/>
          </a:prstGeom>
        </p:spPr>
      </p:pic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A42F9381-4B05-4F20-9CDA-2D0164CD18A1}"/>
              </a:ext>
            </a:extLst>
          </p:cNvPr>
          <p:cNvSpPr/>
          <p:nvPr/>
        </p:nvSpPr>
        <p:spPr>
          <a:xfrm>
            <a:off x="6630775" y="3762534"/>
            <a:ext cx="551390" cy="3282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41303-9D51-4907-872A-D984CD4F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MixColumns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EFF104-5184-4783-9F76-EA0734A5E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r>
              <a:rPr lang="en-US" altLang="ko-KR" b="1" dirty="0" err="1"/>
              <a:t>mixColumnsMatrix</a:t>
            </a:r>
            <a:r>
              <a:rPr lang="en-US" altLang="ko-KR" b="1" dirty="0"/>
              <a:t> = 1</a:t>
            </a:r>
          </a:p>
          <a:p>
            <a:pPr marL="0" indent="0">
              <a:buNone/>
            </a:pPr>
            <a:endParaRPr lang="en-US" altLang="ko-KR" sz="600" dirty="0"/>
          </a:p>
          <a:p>
            <a:pPr marL="0" indent="0">
              <a:buNone/>
            </a:pPr>
            <a:r>
              <a:rPr lang="en-US" altLang="ko-KR" dirty="0"/>
              <a:t>    input</a:t>
            </a:r>
            <a:r>
              <a:rPr lang="ko-KR" altLang="en-US" dirty="0"/>
              <a:t> 값 그대로 사용</a:t>
            </a:r>
            <a:endParaRPr lang="en-US" altLang="ko-KR" dirty="0"/>
          </a:p>
          <a:p>
            <a:r>
              <a:rPr lang="en-US" altLang="ko-KR" b="1" dirty="0" err="1"/>
              <a:t>mixColumnsMatrix</a:t>
            </a:r>
            <a:r>
              <a:rPr lang="en-US" altLang="ko-KR" b="1" dirty="0"/>
              <a:t> = 2</a:t>
            </a:r>
          </a:p>
          <a:p>
            <a:pPr marL="0" indent="0">
              <a:buNone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    input </a:t>
            </a:r>
            <a:r>
              <a:rPr lang="ko-KR" altLang="en-US" dirty="0"/>
              <a:t>값 </a:t>
            </a:r>
            <a:r>
              <a:rPr lang="en-US" altLang="ko-KR" dirty="0"/>
              <a:t>* 2</a:t>
            </a:r>
          </a:p>
          <a:p>
            <a:r>
              <a:rPr lang="en-US" altLang="ko-KR" b="1" dirty="0" err="1"/>
              <a:t>mixColumnsMatrix</a:t>
            </a:r>
            <a:r>
              <a:rPr lang="en-US" altLang="ko-KR" b="1" dirty="0"/>
              <a:t> = 3 (0b11 = 0b10 ^ 0b01)</a:t>
            </a:r>
          </a:p>
          <a:p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    (input</a:t>
            </a:r>
            <a:r>
              <a:rPr lang="ko-KR" altLang="en-US" dirty="0"/>
              <a:t> 값 </a:t>
            </a:r>
            <a:r>
              <a:rPr lang="en-US" altLang="ko-KR" dirty="0"/>
              <a:t>* 2) ^ (input</a:t>
            </a:r>
            <a:r>
              <a:rPr lang="ko-KR" altLang="en-US" dirty="0"/>
              <a:t> 값 </a:t>
            </a:r>
            <a:r>
              <a:rPr lang="en-US" altLang="ko-KR" dirty="0"/>
              <a:t>* 1)</a:t>
            </a:r>
          </a:p>
          <a:p>
            <a:pPr marL="0" indent="0">
              <a:buNone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b="1" dirty="0"/>
              <a:t>※ input </a:t>
            </a:r>
            <a:r>
              <a:rPr lang="ko-KR" altLang="en-US" b="1" dirty="0"/>
              <a:t>값에 </a:t>
            </a:r>
            <a:r>
              <a:rPr lang="en-US" altLang="ko-KR" b="1" dirty="0"/>
              <a:t>2</a:t>
            </a:r>
            <a:r>
              <a:rPr lang="ko-KR" altLang="en-US" b="1" dirty="0"/>
              <a:t>를 </a:t>
            </a:r>
            <a:r>
              <a:rPr lang="ko-KR" altLang="en-US" b="1" dirty="0" err="1"/>
              <a:t>곱했을때</a:t>
            </a:r>
            <a:r>
              <a:rPr lang="ko-KR" altLang="en-US" b="1" dirty="0"/>
              <a:t> </a:t>
            </a:r>
            <a:r>
              <a:rPr lang="en-US" altLang="ko-KR" b="1" dirty="0"/>
              <a:t>Overflow</a:t>
            </a:r>
            <a:r>
              <a:rPr lang="ko-KR" altLang="en-US" b="1" dirty="0"/>
              <a:t>가 일어나는 경우 </a:t>
            </a:r>
            <a:r>
              <a:rPr lang="en-US" altLang="ko-KR" b="1" dirty="0" err="1"/>
              <a:t>xor</a:t>
            </a:r>
            <a:r>
              <a:rPr lang="en-US" altLang="ko-KR" b="1" dirty="0"/>
              <a:t> 0x1b</a:t>
            </a:r>
          </a:p>
          <a:p>
            <a:pPr marL="0" indent="0">
              <a:buNone/>
            </a:pPr>
            <a:r>
              <a:rPr lang="en-US" altLang="ko-KR" dirty="0"/>
              <a:t>  -&gt;AES</a:t>
            </a:r>
            <a:r>
              <a:rPr lang="ko-KR" altLang="en-US" dirty="0"/>
              <a:t>에서 사용하는 기약다항식이 </a:t>
            </a:r>
            <a:r>
              <a:rPr lang="en-US" altLang="ko-KR" dirty="0"/>
              <a:t>x^8+x^4+x^3+x+1</a:t>
            </a:r>
            <a:r>
              <a:rPr lang="ko-KR" altLang="en-US" dirty="0"/>
              <a:t>이기 때문에 최상위 </a:t>
            </a:r>
            <a:r>
              <a:rPr lang="en-US" altLang="ko-KR" dirty="0"/>
              <a:t>x^8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제외하고 바이너리로 표현하면 </a:t>
            </a:r>
            <a:r>
              <a:rPr lang="en-US" altLang="ko-KR" dirty="0"/>
              <a:t>0001 1011(0x1b)</a:t>
            </a:r>
          </a:p>
        </p:txBody>
      </p:sp>
    </p:spTree>
    <p:extLst>
      <p:ext uri="{BB962C8B-B14F-4D97-AF65-F5344CB8AC3E}">
        <p14:creationId xmlns:p14="http://schemas.microsoft.com/office/powerpoint/2010/main" val="337521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0533-6D95-408A-B3B5-1B10C84E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AddRoundKey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137803-FFFE-43D8-A40B-D8B99D3D8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74" y="2482424"/>
            <a:ext cx="2897459" cy="2744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0863B5-AAB8-40F1-B501-83182546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76" y="2499151"/>
            <a:ext cx="3405393" cy="2783254"/>
          </a:xfrm>
          <a:prstGeom prst="rect">
            <a:avLst/>
          </a:prstGeom>
        </p:spPr>
      </p:pic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04EAE495-F03C-455D-A9BB-9BE014264274}"/>
              </a:ext>
            </a:extLst>
          </p:cNvPr>
          <p:cNvSpPr/>
          <p:nvPr/>
        </p:nvSpPr>
        <p:spPr>
          <a:xfrm>
            <a:off x="3714783" y="3557320"/>
            <a:ext cx="579867" cy="594360"/>
          </a:xfrm>
          <a:prstGeom prst="mathPlus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DFE89C-A005-44FC-BC7F-500EB2482061}"/>
              </a:ext>
            </a:extLst>
          </p:cNvPr>
          <p:cNvSpPr/>
          <p:nvPr/>
        </p:nvSpPr>
        <p:spPr>
          <a:xfrm>
            <a:off x="3714783" y="3557319"/>
            <a:ext cx="579867" cy="59436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AD9A1E-D029-476A-BC9B-03D3DBD5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363" y="2462873"/>
            <a:ext cx="3412798" cy="2783253"/>
          </a:xfrm>
          <a:prstGeom prst="rect">
            <a:avLst/>
          </a:prstGeom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EA6E9DB2-7FEF-44FA-B314-E7765A13F416}"/>
              </a:ext>
            </a:extLst>
          </p:cNvPr>
          <p:cNvSpPr/>
          <p:nvPr/>
        </p:nvSpPr>
        <p:spPr>
          <a:xfrm>
            <a:off x="7863584" y="3745812"/>
            <a:ext cx="357398" cy="289932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8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292</Words>
  <Application>Microsoft Office PowerPoint</Application>
  <PresentationFormat>와이드스크린</PresentationFormat>
  <Paragraphs>82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AES &amp; Inline assembly</vt:lpstr>
      <vt:lpstr>목차</vt:lpstr>
      <vt:lpstr>1. AES 란?</vt:lpstr>
      <vt:lpstr>PowerPoint 프레젠테이션</vt:lpstr>
      <vt:lpstr>SubBytes</vt:lpstr>
      <vt:lpstr>ShiftRows</vt:lpstr>
      <vt:lpstr>MixColumns</vt:lpstr>
      <vt:lpstr>MixColumns</vt:lpstr>
      <vt:lpstr>AddRoundKey</vt:lpstr>
      <vt:lpstr>KeySchedule</vt:lpstr>
      <vt:lpstr>PowerPoint 프레젠테이션</vt:lpstr>
      <vt:lpstr>PowerPoint 프레젠테이션</vt:lpstr>
      <vt:lpstr>PowerPoint 프레젠테이션</vt:lpstr>
      <vt:lpstr>2. 기본적인 AVR assembly </vt:lpstr>
      <vt:lpstr>PowerPoint 프레젠테이션</vt:lpstr>
      <vt:lpstr>3. C &amp; inline assembly를 이용한 AES 구현</vt:lpstr>
      <vt:lpstr>KeySchedule</vt:lpstr>
      <vt:lpstr>AddRoundKey &amp; SubBytes &amp; ShiftRows</vt:lpstr>
      <vt:lpstr>MixColumns (C Ver)</vt:lpstr>
      <vt:lpstr>MixColumns (Asm Ver)</vt:lpstr>
      <vt:lpstr>PowerPoint 프레젠테이션</vt:lpstr>
      <vt:lpstr>Inline Assembly의 장점</vt:lpstr>
      <vt:lpstr>4. Atmel Studio를 이용한 디버깅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 &amp; Inline assembly</dc:title>
  <dc:creator>김 경호</dc:creator>
  <cp:lastModifiedBy>info2</cp:lastModifiedBy>
  <cp:revision>20</cp:revision>
  <dcterms:created xsi:type="dcterms:W3CDTF">2019-03-03T01:43:31Z</dcterms:created>
  <dcterms:modified xsi:type="dcterms:W3CDTF">2019-03-03T10:38:39Z</dcterms:modified>
</cp:coreProperties>
</file>